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aleway-italic.fntdata"/><Relationship Id="rId6" Type="http://schemas.openxmlformats.org/officeDocument/2006/relationships/slide" Target="slides/slide1.xml"/><Relationship Id="rId18"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e9a449d3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e9a449d3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8113837ec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113837ec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e9a449d3e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e9a449d3e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eba526c9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eba526c9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e9a449d3e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e9a449d3e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ea0edd6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ea0edd6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eab9c00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eab9c00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e9a449d3e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e9a449d3e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ec652ff7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ec652ff7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8108b62a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108b62a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e9a449d3e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e9a449d3e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scratch.mit.edu/projects/37145136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5.jpg"/><Relationship Id="rId6"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9.jpg"/><Relationship Id="rId6"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8.jpg"/><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19.jp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pic>
        <p:nvPicPr>
          <p:cNvPr id="86" name="Google Shape;86;p13"/>
          <p:cNvPicPr preferRelativeResize="0"/>
          <p:nvPr/>
        </p:nvPicPr>
        <p:blipFill rotWithShape="1">
          <a:blip r:embed="rId3">
            <a:alphaModFix/>
          </a:blip>
          <a:srcRect b="-5860" l="-4981" r="8632" t="5860"/>
          <a:stretch/>
        </p:blipFill>
        <p:spPr>
          <a:xfrm>
            <a:off x="1008625" y="506675"/>
            <a:ext cx="6919224" cy="4717850"/>
          </a:xfrm>
          <a:prstGeom prst="rect">
            <a:avLst/>
          </a:prstGeom>
          <a:noFill/>
          <a:ln>
            <a:noFill/>
          </a:ln>
        </p:spPr>
      </p:pic>
      <p:sp>
        <p:nvSpPr>
          <p:cNvPr id="87" name="Google Shape;87;p13"/>
          <p:cNvSpPr txBox="1"/>
          <p:nvPr>
            <p:ph type="ctrTitle"/>
          </p:nvPr>
        </p:nvSpPr>
        <p:spPr>
          <a:xfrm>
            <a:off x="926613" y="1293125"/>
            <a:ext cx="7688100" cy="16647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rPr lang="en">
                <a:solidFill>
                  <a:srgbClr val="0000FF"/>
                </a:solidFill>
              </a:rPr>
              <a:t> </a:t>
            </a:r>
            <a:r>
              <a:rPr lang="en">
                <a:solidFill>
                  <a:srgbClr val="FF0000"/>
                </a:solidFill>
              </a:rPr>
              <a:t>Computers</a:t>
            </a:r>
            <a:endParaRPr>
              <a:solidFill>
                <a:srgbClr val="FF0000"/>
              </a:solidFill>
            </a:endParaRPr>
          </a:p>
        </p:txBody>
      </p:sp>
      <p:sp>
        <p:nvSpPr>
          <p:cNvPr id="88" name="Google Shape;88;p13"/>
          <p:cNvSpPr txBox="1"/>
          <p:nvPr>
            <p:ph idx="1" type="subTitle"/>
          </p:nvPr>
        </p:nvSpPr>
        <p:spPr>
          <a:xfrm>
            <a:off x="2893925" y="2087825"/>
            <a:ext cx="3847500" cy="2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Rocks and Minerals</a:t>
            </a:r>
            <a:endParaRPr>
              <a:solidFill>
                <a:srgbClr val="FF0000"/>
              </a:solidFill>
            </a:endParaRPr>
          </a:p>
          <a:p>
            <a:pPr indent="0" lvl="0" marL="0" rtl="0" algn="l">
              <a:spcBef>
                <a:spcPts val="0"/>
              </a:spcBef>
              <a:spcAft>
                <a:spcPts val="0"/>
              </a:spcAft>
              <a:buNone/>
            </a:pPr>
            <a:r>
              <a:t/>
            </a:r>
            <a:endParaRPr>
              <a:solidFill>
                <a:srgbClr val="FF0000"/>
              </a:solidFill>
              <a:highlight>
                <a:srgbClr val="FFFFFF"/>
              </a:highlight>
            </a:endParaRPr>
          </a:p>
        </p:txBody>
      </p:sp>
      <p:sp>
        <p:nvSpPr>
          <p:cNvPr id="89" name="Google Shape;89;p13"/>
          <p:cNvSpPr txBox="1"/>
          <p:nvPr/>
        </p:nvSpPr>
        <p:spPr>
          <a:xfrm>
            <a:off x="2415775" y="2426825"/>
            <a:ext cx="4340100" cy="4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By: </a:t>
            </a:r>
            <a:r>
              <a:rPr lang="en" u="sng">
                <a:solidFill>
                  <a:srgbClr val="FFFFFF"/>
                </a:solidFill>
                <a:latin typeface="Lato"/>
                <a:ea typeface="Lato"/>
                <a:cs typeface="Lato"/>
                <a:sym typeface="Lato"/>
              </a:rPr>
              <a:t>Abdullah Tahir</a:t>
            </a:r>
            <a:r>
              <a:rPr lang="en">
                <a:solidFill>
                  <a:srgbClr val="FFFFFF"/>
                </a:solidFill>
                <a:latin typeface="Lato"/>
                <a:ea typeface="Lato"/>
                <a:cs typeface="Lato"/>
                <a:sym typeface="Lato"/>
              </a:rPr>
              <a:t>, </a:t>
            </a:r>
            <a:r>
              <a:rPr lang="en" u="sng">
                <a:solidFill>
                  <a:srgbClr val="FFFFFF"/>
                </a:solidFill>
                <a:latin typeface="Lato"/>
                <a:ea typeface="Lato"/>
                <a:cs typeface="Lato"/>
                <a:sym typeface="Lato"/>
              </a:rPr>
              <a:t>Eason Zhang , Hussain Haider</a:t>
            </a:r>
            <a:endParaRPr u="sng">
              <a:solidFill>
                <a:srgbClr val="FFFFFF"/>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Websites</a:t>
            </a:r>
            <a:endParaRPr/>
          </a:p>
        </p:txBody>
      </p:sp>
      <p:sp>
        <p:nvSpPr>
          <p:cNvPr id="185" name="Google Shape;185;p2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In our project we used Wikipedia, and Google, </a:t>
            </a:r>
            <a:r>
              <a:rPr lang="en" sz="2400"/>
              <a:t>Britannica</a:t>
            </a:r>
            <a:r>
              <a:rPr lang="en" sz="2400"/>
              <a:t> School Elementary.</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Google Shape;190;p23"/>
          <p:cNvPicPr preferRelativeResize="0"/>
          <p:nvPr/>
        </p:nvPicPr>
        <p:blipFill>
          <a:blip r:embed="rId3">
            <a:alphaModFix/>
          </a:blip>
          <a:stretch>
            <a:fillRect/>
          </a:stretch>
        </p:blipFill>
        <p:spPr>
          <a:xfrm>
            <a:off x="1520513" y="0"/>
            <a:ext cx="6102976" cy="5143500"/>
          </a:xfrm>
          <a:prstGeom prst="rect">
            <a:avLst/>
          </a:prstGeom>
          <a:noFill/>
          <a:ln>
            <a:noFill/>
          </a:ln>
        </p:spPr>
      </p:pic>
      <p:sp>
        <p:nvSpPr>
          <p:cNvPr id="191" name="Google Shape;191;p23"/>
          <p:cNvSpPr txBox="1"/>
          <p:nvPr>
            <p:ph type="title"/>
          </p:nvPr>
        </p:nvSpPr>
        <p:spPr>
          <a:xfrm>
            <a:off x="1731125" y="-78275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We Hope You Enjoyed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4"/>
          <p:cNvSpPr txBox="1"/>
          <p:nvPr>
            <p:ph type="ctrTitle"/>
          </p:nvPr>
        </p:nvSpPr>
        <p:spPr>
          <a:xfrm>
            <a:off x="7279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400" u="sng">
                <a:solidFill>
                  <a:schemeClr val="hlink"/>
                </a:solidFill>
                <a:latin typeface="Arial"/>
                <a:ea typeface="Arial"/>
                <a:cs typeface="Arial"/>
                <a:sym typeface="Arial"/>
                <a:hlinkClick r:id="rId3"/>
              </a:rPr>
              <a:t>https://scratch.mit.edu/projects/371451364/</a:t>
            </a:r>
            <a:endParaRPr sz="2400"/>
          </a:p>
        </p:txBody>
      </p:sp>
      <p:sp>
        <p:nvSpPr>
          <p:cNvPr id="95" name="Google Shape;95;p14"/>
          <p:cNvSpPr txBox="1"/>
          <p:nvPr>
            <p:ph idx="1" type="subTitle"/>
          </p:nvPr>
        </p:nvSpPr>
        <p:spPr>
          <a:xfrm>
            <a:off x="727952" y="244595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Press the link to learn about the minerals inside computers</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15"/>
          <p:cNvPicPr preferRelativeResize="0"/>
          <p:nvPr/>
        </p:nvPicPr>
        <p:blipFill>
          <a:blip r:embed="rId3">
            <a:alphaModFix/>
          </a:blip>
          <a:stretch>
            <a:fillRect/>
          </a:stretch>
        </p:blipFill>
        <p:spPr>
          <a:xfrm>
            <a:off x="5352725" y="576400"/>
            <a:ext cx="2837365" cy="1503800"/>
          </a:xfrm>
          <a:prstGeom prst="rect">
            <a:avLst/>
          </a:prstGeom>
          <a:noFill/>
          <a:ln>
            <a:noFill/>
          </a:ln>
        </p:spPr>
      </p:pic>
      <p:sp>
        <p:nvSpPr>
          <p:cNvPr id="101" name="Google Shape;101;p15"/>
          <p:cNvSpPr txBox="1"/>
          <p:nvPr>
            <p:ph type="title"/>
          </p:nvPr>
        </p:nvSpPr>
        <p:spPr>
          <a:xfrm>
            <a:off x="727800" y="1306488"/>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0000"/>
                </a:solidFill>
              </a:rPr>
              <a:t>Body of a Computer</a:t>
            </a:r>
            <a:r>
              <a:rPr lang="en" sz="3600"/>
              <a:t>		</a:t>
            </a:r>
            <a:endParaRPr sz="3600"/>
          </a:p>
        </p:txBody>
      </p:sp>
      <p:sp>
        <p:nvSpPr>
          <p:cNvPr id="102" name="Google Shape;102;p15"/>
          <p:cNvSpPr txBox="1"/>
          <p:nvPr/>
        </p:nvSpPr>
        <p:spPr>
          <a:xfrm>
            <a:off x="729325" y="2080200"/>
            <a:ext cx="3774300" cy="226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Lato"/>
                <a:ea typeface="Lato"/>
                <a:cs typeface="Lato"/>
                <a:sym typeface="Lato"/>
              </a:rPr>
              <a:t>	</a:t>
            </a:r>
            <a:r>
              <a:rPr lang="en" sz="2400">
                <a:solidFill>
                  <a:srgbClr val="FF0000"/>
                </a:solidFill>
                <a:latin typeface="Lato"/>
                <a:ea typeface="Lato"/>
                <a:cs typeface="Lato"/>
                <a:sym typeface="Lato"/>
              </a:rPr>
              <a:t>The body of a computer is made of titanium, iron, copper, and quartz.</a:t>
            </a:r>
            <a:endParaRPr sz="2400">
              <a:solidFill>
                <a:srgbClr val="FF0000"/>
              </a:solidFill>
              <a:latin typeface="Lato"/>
              <a:ea typeface="Lato"/>
              <a:cs typeface="Lato"/>
              <a:sym typeface="Lato"/>
            </a:endParaRPr>
          </a:p>
        </p:txBody>
      </p:sp>
      <p:pic>
        <p:nvPicPr>
          <p:cNvPr id="103" name="Google Shape;103;p15"/>
          <p:cNvPicPr preferRelativeResize="0"/>
          <p:nvPr/>
        </p:nvPicPr>
        <p:blipFill>
          <a:blip r:embed="rId4">
            <a:alphaModFix/>
          </a:blip>
          <a:stretch>
            <a:fillRect/>
          </a:stretch>
        </p:blipFill>
        <p:spPr>
          <a:xfrm>
            <a:off x="2651549" y="3252600"/>
            <a:ext cx="1920450" cy="1817500"/>
          </a:xfrm>
          <a:prstGeom prst="rect">
            <a:avLst/>
          </a:prstGeom>
          <a:noFill/>
          <a:ln>
            <a:noFill/>
          </a:ln>
        </p:spPr>
      </p:pic>
      <p:pic>
        <p:nvPicPr>
          <p:cNvPr id="104" name="Google Shape;104;p15"/>
          <p:cNvPicPr preferRelativeResize="0"/>
          <p:nvPr/>
        </p:nvPicPr>
        <p:blipFill>
          <a:blip r:embed="rId5">
            <a:alphaModFix/>
          </a:blip>
          <a:stretch>
            <a:fillRect/>
          </a:stretch>
        </p:blipFill>
        <p:spPr>
          <a:xfrm>
            <a:off x="6495750" y="2163050"/>
            <a:ext cx="1920452" cy="1486206"/>
          </a:xfrm>
          <a:prstGeom prst="rect">
            <a:avLst/>
          </a:prstGeom>
          <a:noFill/>
          <a:ln>
            <a:noFill/>
          </a:ln>
        </p:spPr>
      </p:pic>
      <p:pic>
        <p:nvPicPr>
          <p:cNvPr id="105" name="Google Shape;105;p15"/>
          <p:cNvPicPr preferRelativeResize="0"/>
          <p:nvPr/>
        </p:nvPicPr>
        <p:blipFill>
          <a:blip r:embed="rId6">
            <a:alphaModFix/>
          </a:blip>
          <a:stretch>
            <a:fillRect/>
          </a:stretch>
        </p:blipFill>
        <p:spPr>
          <a:xfrm>
            <a:off x="4857150" y="2163050"/>
            <a:ext cx="1486199" cy="1486199"/>
          </a:xfrm>
          <a:prstGeom prst="rect">
            <a:avLst/>
          </a:prstGeom>
          <a:noFill/>
          <a:ln>
            <a:noFill/>
          </a:ln>
        </p:spPr>
      </p:pic>
      <p:sp>
        <p:nvSpPr>
          <p:cNvPr id="106" name="Google Shape;106;p15"/>
          <p:cNvSpPr txBox="1"/>
          <p:nvPr/>
        </p:nvSpPr>
        <p:spPr>
          <a:xfrm>
            <a:off x="4857150" y="2080200"/>
            <a:ext cx="8892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Lato"/>
                <a:ea typeface="Lato"/>
                <a:cs typeface="Lato"/>
                <a:sym typeface="Lato"/>
              </a:rPr>
              <a:t>Titanium</a:t>
            </a:r>
            <a:endParaRPr>
              <a:solidFill>
                <a:srgbClr val="FF0000"/>
              </a:solidFill>
              <a:latin typeface="Lato"/>
              <a:ea typeface="Lato"/>
              <a:cs typeface="Lato"/>
              <a:sym typeface="Lato"/>
            </a:endParaRPr>
          </a:p>
        </p:txBody>
      </p:sp>
      <p:sp>
        <p:nvSpPr>
          <p:cNvPr id="107" name="Google Shape;107;p15"/>
          <p:cNvSpPr txBox="1"/>
          <p:nvPr/>
        </p:nvSpPr>
        <p:spPr>
          <a:xfrm>
            <a:off x="6482950" y="2106150"/>
            <a:ext cx="576900" cy="3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Iron</a:t>
            </a:r>
            <a:endParaRPr>
              <a:latin typeface="Lato"/>
              <a:ea typeface="Lato"/>
              <a:cs typeface="Lato"/>
              <a:sym typeface="Lato"/>
            </a:endParaRPr>
          </a:p>
        </p:txBody>
      </p:sp>
      <p:sp>
        <p:nvSpPr>
          <p:cNvPr id="108" name="Google Shape;108;p15"/>
          <p:cNvSpPr txBox="1"/>
          <p:nvPr/>
        </p:nvSpPr>
        <p:spPr>
          <a:xfrm>
            <a:off x="2651550" y="3345000"/>
            <a:ext cx="786300" cy="3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Copper</a:t>
            </a:r>
            <a:endParaRPr>
              <a:latin typeface="Lato"/>
              <a:ea typeface="Lato"/>
              <a:cs typeface="Lato"/>
              <a:sym typeface="Lato"/>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Google Shape;113;p16"/>
          <p:cNvPicPr preferRelativeResize="0"/>
          <p:nvPr/>
        </p:nvPicPr>
        <p:blipFill>
          <a:blip r:embed="rId3">
            <a:alphaModFix/>
          </a:blip>
          <a:stretch>
            <a:fillRect/>
          </a:stretch>
        </p:blipFill>
        <p:spPr>
          <a:xfrm>
            <a:off x="4136862" y="504200"/>
            <a:ext cx="2471668" cy="1647275"/>
          </a:xfrm>
          <a:prstGeom prst="rect">
            <a:avLst/>
          </a:prstGeom>
          <a:noFill/>
          <a:ln>
            <a:noFill/>
          </a:ln>
        </p:spPr>
      </p:pic>
      <p:sp>
        <p:nvSpPr>
          <p:cNvPr id="114" name="Google Shape;114;p16"/>
          <p:cNvSpPr txBox="1"/>
          <p:nvPr>
            <p:ph type="title"/>
          </p:nvPr>
        </p:nvSpPr>
        <p:spPr>
          <a:xfrm>
            <a:off x="727800" y="14533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Screen</a:t>
            </a:r>
            <a:endParaRPr/>
          </a:p>
        </p:txBody>
      </p:sp>
      <p:sp>
        <p:nvSpPr>
          <p:cNvPr id="115" name="Google Shape;115;p16"/>
          <p:cNvSpPr txBox="1"/>
          <p:nvPr>
            <p:ph idx="1" type="body"/>
          </p:nvPr>
        </p:nvSpPr>
        <p:spPr>
          <a:xfrm>
            <a:off x="727800" y="2247250"/>
            <a:ext cx="3508500" cy="2612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rPr>
              <a:t>The screen has three types of minerals in it called  bauxite, glass, and quartz. </a:t>
            </a:r>
            <a:r>
              <a:rPr lang="en"/>
              <a:t>	</a:t>
            </a:r>
            <a:endParaRPr/>
          </a:p>
        </p:txBody>
      </p:sp>
      <p:pic>
        <p:nvPicPr>
          <p:cNvPr id="116" name="Google Shape;116;p16"/>
          <p:cNvPicPr preferRelativeResize="0"/>
          <p:nvPr/>
        </p:nvPicPr>
        <p:blipFill>
          <a:blip r:embed="rId4">
            <a:alphaModFix/>
          </a:blip>
          <a:stretch>
            <a:fillRect/>
          </a:stretch>
        </p:blipFill>
        <p:spPr>
          <a:xfrm>
            <a:off x="2094050" y="409625"/>
            <a:ext cx="1775399" cy="1647275"/>
          </a:xfrm>
          <a:prstGeom prst="rect">
            <a:avLst/>
          </a:prstGeom>
          <a:noFill/>
          <a:ln>
            <a:noFill/>
          </a:ln>
        </p:spPr>
      </p:pic>
      <p:pic>
        <p:nvPicPr>
          <p:cNvPr id="117" name="Google Shape;117;p16"/>
          <p:cNvPicPr preferRelativeResize="0"/>
          <p:nvPr/>
        </p:nvPicPr>
        <p:blipFill>
          <a:blip r:embed="rId5">
            <a:alphaModFix/>
          </a:blip>
          <a:stretch>
            <a:fillRect/>
          </a:stretch>
        </p:blipFill>
        <p:spPr>
          <a:xfrm>
            <a:off x="6672325" y="555775"/>
            <a:ext cx="2290647" cy="1595698"/>
          </a:xfrm>
          <a:prstGeom prst="rect">
            <a:avLst/>
          </a:prstGeom>
          <a:noFill/>
          <a:ln>
            <a:noFill/>
          </a:ln>
        </p:spPr>
      </p:pic>
      <p:sp>
        <p:nvSpPr>
          <p:cNvPr id="118" name="Google Shape;118;p16"/>
          <p:cNvSpPr txBox="1"/>
          <p:nvPr/>
        </p:nvSpPr>
        <p:spPr>
          <a:xfrm>
            <a:off x="6723425" y="624850"/>
            <a:ext cx="870300" cy="4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Quartz</a:t>
            </a:r>
            <a:endParaRPr>
              <a:solidFill>
                <a:srgbClr val="FFFFFF"/>
              </a:solidFill>
              <a:latin typeface="Lato"/>
              <a:ea typeface="Lato"/>
              <a:cs typeface="Lato"/>
              <a:sym typeface="Lato"/>
            </a:endParaRPr>
          </a:p>
        </p:txBody>
      </p:sp>
      <p:sp>
        <p:nvSpPr>
          <p:cNvPr id="119" name="Google Shape;119;p16"/>
          <p:cNvSpPr txBox="1"/>
          <p:nvPr/>
        </p:nvSpPr>
        <p:spPr>
          <a:xfrm>
            <a:off x="4136850" y="504200"/>
            <a:ext cx="870300" cy="4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Bauxite</a:t>
            </a:r>
            <a:endParaRPr>
              <a:solidFill>
                <a:srgbClr val="FFFFFF"/>
              </a:solidFill>
              <a:latin typeface="Lato"/>
              <a:ea typeface="Lato"/>
              <a:cs typeface="Lato"/>
              <a:sym typeface="Lato"/>
            </a:endParaRPr>
          </a:p>
        </p:txBody>
      </p:sp>
      <p:pic>
        <p:nvPicPr>
          <p:cNvPr id="120" name="Google Shape;120;p16"/>
          <p:cNvPicPr preferRelativeResize="0"/>
          <p:nvPr/>
        </p:nvPicPr>
        <p:blipFill>
          <a:blip r:embed="rId6">
            <a:alphaModFix/>
          </a:blip>
          <a:stretch>
            <a:fillRect/>
          </a:stretch>
        </p:blipFill>
        <p:spPr>
          <a:xfrm>
            <a:off x="4136850" y="2456975"/>
            <a:ext cx="2535475" cy="1901601"/>
          </a:xfrm>
          <a:prstGeom prst="rect">
            <a:avLst/>
          </a:prstGeom>
          <a:noFill/>
          <a:ln>
            <a:noFill/>
          </a:ln>
        </p:spPr>
      </p:pic>
      <p:sp>
        <p:nvSpPr>
          <p:cNvPr id="121" name="Google Shape;121;p16"/>
          <p:cNvSpPr txBox="1"/>
          <p:nvPr/>
        </p:nvSpPr>
        <p:spPr>
          <a:xfrm>
            <a:off x="4136850" y="2456975"/>
            <a:ext cx="650100" cy="4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Glass</a:t>
            </a:r>
            <a:endParaRPr>
              <a:solidFill>
                <a:srgbClr val="FFFFFF"/>
              </a:solidFill>
              <a:latin typeface="Lato"/>
              <a:ea typeface="Lato"/>
              <a:cs typeface="Lato"/>
              <a:sym typeface="Lato"/>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7"/>
          <p:cNvSpPr txBox="1"/>
          <p:nvPr>
            <p:ph type="title"/>
          </p:nvPr>
        </p:nvSpPr>
        <p:spPr>
          <a:xfrm>
            <a:off x="729450" y="5838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The Minerals and Rocks</a:t>
            </a:r>
            <a:endParaRPr/>
          </a:p>
        </p:txBody>
      </p:sp>
      <p:sp>
        <p:nvSpPr>
          <p:cNvPr id="127" name="Google Shape;127;p17"/>
          <p:cNvSpPr txBox="1"/>
          <p:nvPr>
            <p:ph idx="1" type="body"/>
          </p:nvPr>
        </p:nvSpPr>
        <p:spPr>
          <a:xfrm>
            <a:off x="818075" y="2694575"/>
            <a:ext cx="1918200" cy="232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Found: China, Japan, Russia. Titanium is a really strong material so it can only melt at 1,668 Celsius!.it is a very light but strong material. Titanium is 40% lighter than steel. Can you believe it!</a:t>
            </a:r>
            <a:endParaRPr/>
          </a:p>
        </p:txBody>
      </p:sp>
      <p:pic>
        <p:nvPicPr>
          <p:cNvPr id="128" name="Google Shape;128;p17"/>
          <p:cNvPicPr preferRelativeResize="0"/>
          <p:nvPr/>
        </p:nvPicPr>
        <p:blipFill>
          <a:blip r:embed="rId3">
            <a:alphaModFix/>
          </a:blip>
          <a:stretch>
            <a:fillRect/>
          </a:stretch>
        </p:blipFill>
        <p:spPr>
          <a:xfrm>
            <a:off x="883900" y="1349375"/>
            <a:ext cx="1438674" cy="1006125"/>
          </a:xfrm>
          <a:prstGeom prst="rect">
            <a:avLst/>
          </a:prstGeom>
          <a:noFill/>
          <a:ln>
            <a:noFill/>
          </a:ln>
        </p:spPr>
      </p:pic>
      <p:sp>
        <p:nvSpPr>
          <p:cNvPr id="129" name="Google Shape;129;p17"/>
          <p:cNvSpPr txBox="1"/>
          <p:nvPr/>
        </p:nvSpPr>
        <p:spPr>
          <a:xfrm>
            <a:off x="1081388" y="2355500"/>
            <a:ext cx="1043700" cy="2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Impact"/>
                <a:ea typeface="Impact"/>
                <a:cs typeface="Impact"/>
                <a:sym typeface="Impact"/>
              </a:rPr>
              <a:t>Titanium</a:t>
            </a:r>
            <a:endParaRPr u="sng">
              <a:latin typeface="Impact"/>
              <a:ea typeface="Impact"/>
              <a:cs typeface="Impact"/>
              <a:sym typeface="Impact"/>
            </a:endParaRPr>
          </a:p>
        </p:txBody>
      </p:sp>
      <p:pic>
        <p:nvPicPr>
          <p:cNvPr id="130" name="Google Shape;130;p17"/>
          <p:cNvPicPr preferRelativeResize="0"/>
          <p:nvPr/>
        </p:nvPicPr>
        <p:blipFill>
          <a:blip r:embed="rId4">
            <a:alphaModFix/>
          </a:blip>
          <a:stretch>
            <a:fillRect/>
          </a:stretch>
        </p:blipFill>
        <p:spPr>
          <a:xfrm>
            <a:off x="3178250" y="1242225"/>
            <a:ext cx="1814801" cy="1006125"/>
          </a:xfrm>
          <a:prstGeom prst="rect">
            <a:avLst/>
          </a:prstGeom>
          <a:noFill/>
          <a:ln>
            <a:noFill/>
          </a:ln>
        </p:spPr>
      </p:pic>
      <p:sp>
        <p:nvSpPr>
          <p:cNvPr id="131" name="Google Shape;131;p17"/>
          <p:cNvSpPr txBox="1"/>
          <p:nvPr/>
        </p:nvSpPr>
        <p:spPr>
          <a:xfrm>
            <a:off x="3643325" y="2248350"/>
            <a:ext cx="1043700" cy="2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Impact"/>
                <a:ea typeface="Impact"/>
                <a:cs typeface="Impact"/>
                <a:sym typeface="Impact"/>
              </a:rPr>
              <a:t>Iron</a:t>
            </a:r>
            <a:endParaRPr u="sng">
              <a:latin typeface="Impact"/>
              <a:ea typeface="Impact"/>
              <a:cs typeface="Impact"/>
              <a:sym typeface="Impact"/>
            </a:endParaRPr>
          </a:p>
        </p:txBody>
      </p:sp>
      <p:sp>
        <p:nvSpPr>
          <p:cNvPr id="132" name="Google Shape;132;p17"/>
          <p:cNvSpPr txBox="1"/>
          <p:nvPr/>
        </p:nvSpPr>
        <p:spPr>
          <a:xfrm>
            <a:off x="3206075" y="2590700"/>
            <a:ext cx="1918200" cy="232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Found:</a:t>
            </a:r>
            <a:r>
              <a:rPr lang="en">
                <a:solidFill>
                  <a:srgbClr val="FF0000"/>
                </a:solidFill>
                <a:latin typeface="Lato"/>
                <a:ea typeface="Lato"/>
                <a:cs typeface="Lato"/>
                <a:sym typeface="Lato"/>
              </a:rPr>
              <a:t>Canada</a:t>
            </a:r>
            <a:r>
              <a:rPr lang="en">
                <a:latin typeface="Lato"/>
                <a:ea typeface="Lato"/>
                <a:cs typeface="Lato"/>
                <a:sym typeface="Lato"/>
              </a:rPr>
              <a:t>,Brazil,South Africa. </a:t>
            </a:r>
            <a:r>
              <a:rPr lang="en" sz="1350"/>
              <a:t>ron is the most widely used metal on Earth. Iron is used to make steel. Steel is used to make buildings, bridges, railroad tracks, vehicles of all kinds, and countless other products.</a:t>
            </a:r>
            <a:endParaRPr>
              <a:latin typeface="Lato"/>
              <a:ea typeface="Lato"/>
              <a:cs typeface="Lato"/>
              <a:sym typeface="Lato"/>
            </a:endParaRPr>
          </a:p>
        </p:txBody>
      </p:sp>
      <p:pic>
        <p:nvPicPr>
          <p:cNvPr id="133" name="Google Shape;133;p17"/>
          <p:cNvPicPr preferRelativeResize="0"/>
          <p:nvPr/>
        </p:nvPicPr>
        <p:blipFill>
          <a:blip r:embed="rId5">
            <a:alphaModFix/>
          </a:blip>
          <a:stretch>
            <a:fillRect/>
          </a:stretch>
        </p:blipFill>
        <p:spPr>
          <a:xfrm>
            <a:off x="5848725" y="1242225"/>
            <a:ext cx="1498276" cy="1006126"/>
          </a:xfrm>
          <a:prstGeom prst="rect">
            <a:avLst/>
          </a:prstGeom>
          <a:noFill/>
          <a:ln>
            <a:noFill/>
          </a:ln>
        </p:spPr>
      </p:pic>
      <p:sp>
        <p:nvSpPr>
          <p:cNvPr id="134" name="Google Shape;134;p17"/>
          <p:cNvSpPr txBox="1"/>
          <p:nvPr/>
        </p:nvSpPr>
        <p:spPr>
          <a:xfrm>
            <a:off x="5991725" y="2174258"/>
            <a:ext cx="866100" cy="3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Impact"/>
                <a:ea typeface="Impact"/>
                <a:cs typeface="Impact"/>
                <a:sym typeface="Impact"/>
              </a:rPr>
              <a:t>Copper</a:t>
            </a:r>
            <a:endParaRPr u="sng">
              <a:latin typeface="Impact"/>
              <a:ea typeface="Impact"/>
              <a:cs typeface="Impact"/>
              <a:sym typeface="Impact"/>
            </a:endParaRPr>
          </a:p>
        </p:txBody>
      </p:sp>
      <p:sp>
        <p:nvSpPr>
          <p:cNvPr id="135" name="Google Shape;135;p17"/>
          <p:cNvSpPr txBox="1"/>
          <p:nvPr/>
        </p:nvSpPr>
        <p:spPr>
          <a:xfrm>
            <a:off x="5594075" y="2694575"/>
            <a:ext cx="1661400" cy="30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Found: </a:t>
            </a:r>
            <a:r>
              <a:rPr lang="en" sz="1200">
                <a:solidFill>
                  <a:srgbClr val="FF0000"/>
                </a:solidFill>
                <a:latin typeface="Lato"/>
                <a:ea typeface="Lato"/>
                <a:cs typeface="Lato"/>
                <a:sym typeface="Lato"/>
              </a:rPr>
              <a:t>Canada</a:t>
            </a:r>
            <a:r>
              <a:rPr lang="en" sz="1200">
                <a:latin typeface="Lato"/>
                <a:ea typeface="Lato"/>
                <a:cs typeface="Lato"/>
                <a:sym typeface="Lato"/>
              </a:rPr>
              <a:t>, Chile, and USA .</a:t>
            </a:r>
            <a:r>
              <a:rPr lang="en" sz="1200">
                <a:latin typeface="Lato"/>
                <a:ea typeface="Lato"/>
                <a:cs typeface="Lato"/>
                <a:sym typeface="Lato"/>
              </a:rPr>
              <a:t>C</a:t>
            </a:r>
            <a:r>
              <a:rPr lang="en" sz="1200">
                <a:latin typeface="Lato"/>
                <a:ea typeface="Lato"/>
                <a:cs typeface="Lato"/>
                <a:sym typeface="Lato"/>
              </a:rPr>
              <a:t>opper</a:t>
            </a:r>
            <a:r>
              <a:rPr lang="en" sz="1200">
                <a:solidFill>
                  <a:srgbClr val="222222"/>
                </a:solidFill>
                <a:highlight>
                  <a:srgbClr val="FFFFFF"/>
                </a:highlight>
              </a:rPr>
              <a:t> is a chemical element with the symbol Cu (from Latin: cuprum) and </a:t>
            </a:r>
            <a:r>
              <a:rPr b="1" lang="en" sz="1200">
                <a:solidFill>
                  <a:srgbClr val="222222"/>
                </a:solidFill>
                <a:highlight>
                  <a:srgbClr val="FFFFFF"/>
                </a:highlight>
              </a:rPr>
              <a:t>atomic number</a:t>
            </a:r>
            <a:r>
              <a:rPr lang="en" sz="1200">
                <a:solidFill>
                  <a:srgbClr val="222222"/>
                </a:solidFill>
                <a:highlight>
                  <a:srgbClr val="FFFFFF"/>
                </a:highlight>
              </a:rPr>
              <a:t> 29.</a:t>
            </a:r>
            <a:r>
              <a:rPr lang="en" sz="1200">
                <a:solidFill>
                  <a:srgbClr val="222222"/>
                </a:solidFill>
                <a:highlight>
                  <a:srgbClr val="FFFFFF"/>
                </a:highlight>
              </a:rPr>
              <a:t> Copper was the first metal to be used by humans.</a:t>
            </a:r>
            <a:endParaRPr sz="1200">
              <a:latin typeface="Lato"/>
              <a:ea typeface="Lato"/>
              <a:cs typeface="Lato"/>
              <a:sym typeface="Lato"/>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8"/>
          <p:cNvSpPr txBox="1"/>
          <p:nvPr>
            <p:ph type="title"/>
          </p:nvPr>
        </p:nvSpPr>
        <p:spPr>
          <a:xfrm>
            <a:off x="1647950" y="905325"/>
            <a:ext cx="60366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Motherboard</a:t>
            </a:r>
            <a:endParaRPr/>
          </a:p>
          <a:p>
            <a:pPr indent="0" lvl="0" marL="0" rtl="0" algn="l">
              <a:spcBef>
                <a:spcPts val="0"/>
              </a:spcBef>
              <a:spcAft>
                <a:spcPts val="0"/>
              </a:spcAft>
              <a:buNone/>
            </a:pPr>
            <a:r>
              <a:t/>
            </a:r>
            <a:endParaRPr/>
          </a:p>
        </p:txBody>
      </p:sp>
      <p:sp>
        <p:nvSpPr>
          <p:cNvPr id="141" name="Google Shape;141;p18"/>
          <p:cNvSpPr txBox="1"/>
          <p:nvPr>
            <p:ph idx="1" type="body"/>
          </p:nvPr>
        </p:nvSpPr>
        <p:spPr>
          <a:xfrm>
            <a:off x="574575" y="1636325"/>
            <a:ext cx="7688700" cy="334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rPr>
              <a:t>In the computer</a:t>
            </a:r>
            <a:r>
              <a:rPr lang="en" sz="2400"/>
              <a:t> </a:t>
            </a:r>
            <a:r>
              <a:rPr b="1" lang="en" sz="2400">
                <a:solidFill>
                  <a:srgbClr val="222222"/>
                </a:solidFill>
                <a:highlight>
                  <a:srgbClr val="FFFFFF"/>
                </a:highlight>
                <a:latin typeface="Arial"/>
                <a:ea typeface="Arial"/>
                <a:cs typeface="Arial"/>
                <a:sym typeface="Arial"/>
              </a:rPr>
              <a:t>metals</a:t>
            </a:r>
            <a:r>
              <a:rPr lang="en" sz="2400">
                <a:solidFill>
                  <a:srgbClr val="222222"/>
                </a:solidFill>
                <a:highlight>
                  <a:srgbClr val="FFFFFF"/>
                </a:highlight>
                <a:latin typeface="Arial"/>
                <a:ea typeface="Arial"/>
                <a:cs typeface="Arial"/>
                <a:sym typeface="Arial"/>
              </a:rPr>
              <a:t> contained in </a:t>
            </a:r>
            <a:r>
              <a:rPr b="1" lang="en" sz="2400">
                <a:solidFill>
                  <a:srgbClr val="222222"/>
                </a:solidFill>
                <a:highlight>
                  <a:srgbClr val="FFFFFF"/>
                </a:highlight>
                <a:latin typeface="Arial"/>
                <a:ea typeface="Arial"/>
                <a:cs typeface="Arial"/>
                <a:sym typeface="Arial"/>
              </a:rPr>
              <a:t>PC's</a:t>
            </a:r>
            <a:r>
              <a:rPr lang="en" sz="2400">
                <a:solidFill>
                  <a:srgbClr val="222222"/>
                </a:solidFill>
                <a:highlight>
                  <a:srgbClr val="FFFFFF"/>
                </a:highlight>
                <a:latin typeface="Arial"/>
                <a:ea typeface="Arial"/>
                <a:cs typeface="Arial"/>
                <a:sym typeface="Arial"/>
              </a:rPr>
              <a:t> commonly include aluminum, antimony, arsenic, barium, beryllium, cadmium, chromium, cobalt, copper, gallium, gold, iron, lead, manganese, mercury, palladium, platinum, selenium, silver, and zinc. Most of the minerals in the computers come from the motherboard in the computers. We will only explain some of these minerals.</a:t>
            </a:r>
            <a:endParaRPr sz="2400"/>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Keyboards, and Batteries</a:t>
            </a:r>
            <a:r>
              <a:rPr lang="en"/>
              <a:t> </a:t>
            </a:r>
            <a:endParaRPr/>
          </a:p>
        </p:txBody>
      </p:sp>
      <p:sp>
        <p:nvSpPr>
          <p:cNvPr id="147" name="Google Shape;147;p1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222222"/>
                </a:solidFill>
                <a:highlight>
                  <a:srgbClr val="FFFFFF"/>
                </a:highlight>
                <a:latin typeface="Arial"/>
                <a:ea typeface="Arial"/>
                <a:cs typeface="Arial"/>
                <a:sym typeface="Arial"/>
              </a:rPr>
              <a:t>The metals contained in PC's commonly include aluminum, antimony, arsenic, barium, beryllium, cadmium, chromium, cobalt, </a:t>
            </a:r>
            <a:r>
              <a:rPr b="1" lang="en" sz="1800">
                <a:solidFill>
                  <a:srgbClr val="222222"/>
                </a:solidFill>
                <a:highlight>
                  <a:srgbClr val="FFFFFF"/>
                </a:highlight>
                <a:latin typeface="Arial"/>
                <a:ea typeface="Arial"/>
                <a:cs typeface="Arial"/>
                <a:sym typeface="Arial"/>
              </a:rPr>
              <a:t>copper</a:t>
            </a:r>
            <a:r>
              <a:rPr lang="en" sz="1800">
                <a:solidFill>
                  <a:srgbClr val="222222"/>
                </a:solidFill>
                <a:highlight>
                  <a:srgbClr val="FFFFFF"/>
                </a:highlight>
                <a:latin typeface="Arial"/>
                <a:ea typeface="Arial"/>
                <a:cs typeface="Arial"/>
                <a:sym typeface="Arial"/>
              </a:rPr>
              <a:t>, gallium, gold, iron, lead, manganese, mercury, palladium, platinum, selenium, silver, and zinc. We will also only explain some of these minerals.</a:t>
            </a:r>
            <a:endParaRPr sz="1800"/>
          </a:p>
        </p:txBody>
      </p:sp>
      <p:sp>
        <p:nvSpPr>
          <p:cNvPr id="148" name="Google Shape;148;p19"/>
          <p:cNvSpPr txBox="1"/>
          <p:nvPr/>
        </p:nvSpPr>
        <p:spPr>
          <a:xfrm>
            <a:off x="2375275" y="3449800"/>
            <a:ext cx="3000000" cy="1540200"/>
          </a:xfrm>
          <a:prstGeom prst="rect">
            <a:avLst/>
          </a:prstGeom>
          <a:noFill/>
          <a:ln>
            <a:noFill/>
          </a:ln>
        </p:spPr>
        <p:txBody>
          <a:bodyPr anchorCtr="0" anchor="t" bIns="91425" lIns="91425" spcFirstLastPara="1" rIns="91425" wrap="square" tIns="91425">
            <a:noAutofit/>
          </a:bodyPr>
          <a:lstStyle/>
          <a:p>
            <a:pPr indent="0" lvl="0" marL="152400" marR="152400" rtl="0" algn="l">
              <a:lnSpc>
                <a:spcPct val="137500"/>
              </a:lnSpc>
              <a:spcBef>
                <a:spcPts val="0"/>
              </a:spcBef>
              <a:spcAft>
                <a:spcPts val="0"/>
              </a:spcAft>
              <a:buNone/>
            </a:pPr>
            <a:r>
              <a:rPr lang="en" sz="1200">
                <a:solidFill>
                  <a:srgbClr val="222222"/>
                </a:solidFill>
                <a:highlight>
                  <a:srgbClr val="FFFFFF"/>
                </a:highlight>
              </a:rPr>
              <a:t>Cobalt and electric vehicle </a:t>
            </a:r>
            <a:r>
              <a:rPr b="1" lang="en" sz="1200">
                <a:solidFill>
                  <a:srgbClr val="222222"/>
                </a:solidFill>
                <a:highlight>
                  <a:srgbClr val="FFFFFF"/>
                </a:highlight>
              </a:rPr>
              <a:t>batteries</a:t>
            </a:r>
            <a:endParaRPr b="1" sz="1200">
              <a:solidFill>
                <a:srgbClr val="222222"/>
              </a:solidFill>
              <a:highlight>
                <a:srgbClr val="FFFFFF"/>
              </a:highlight>
            </a:endParaRPr>
          </a:p>
          <a:p>
            <a:pPr indent="0" lvl="0" marL="152400" marR="152400" rtl="0" algn="l">
              <a:lnSpc>
                <a:spcPct val="115000"/>
              </a:lnSpc>
              <a:spcBef>
                <a:spcPts val="0"/>
              </a:spcBef>
              <a:spcAft>
                <a:spcPts val="0"/>
              </a:spcAft>
              <a:buNone/>
            </a:pPr>
            <a:r>
              <a:rPr lang="en" sz="1200">
                <a:solidFill>
                  <a:srgbClr val="222222"/>
                </a:solidFill>
                <a:highlight>
                  <a:srgbClr val="FFFFFF"/>
                </a:highlight>
              </a:rPr>
              <a:t>Cobalt, a bluish-gray metal </a:t>
            </a:r>
            <a:r>
              <a:rPr b="1" lang="en" sz="1200">
                <a:solidFill>
                  <a:srgbClr val="222222"/>
                </a:solidFill>
                <a:highlight>
                  <a:srgbClr val="FFFFFF"/>
                </a:highlight>
              </a:rPr>
              <a:t>found in</a:t>
            </a:r>
            <a:r>
              <a:rPr lang="en" sz="1200">
                <a:solidFill>
                  <a:srgbClr val="222222"/>
                </a:solidFill>
                <a:highlight>
                  <a:srgbClr val="FFFFFF"/>
                </a:highlight>
              </a:rPr>
              <a:t> the Earth's crust, is one of today's preferred components used to make the lithium-ion </a:t>
            </a:r>
            <a:r>
              <a:rPr b="1" lang="en" sz="1200">
                <a:solidFill>
                  <a:srgbClr val="222222"/>
                </a:solidFill>
                <a:highlight>
                  <a:srgbClr val="FFFFFF"/>
                </a:highlight>
              </a:rPr>
              <a:t>batteries</a:t>
            </a:r>
            <a:r>
              <a:rPr lang="en" sz="1200">
                <a:solidFill>
                  <a:srgbClr val="222222"/>
                </a:solidFill>
                <a:highlight>
                  <a:srgbClr val="FFFFFF"/>
                </a:highlight>
              </a:rPr>
              <a:t> that power laptops, cell phones, and EVs.</a:t>
            </a:r>
            <a:r>
              <a:rPr lang="en" sz="1200">
                <a:solidFill>
                  <a:srgbClr val="70757A"/>
                </a:solidFill>
                <a:highlight>
                  <a:srgbClr val="FFFFFF"/>
                </a:highlight>
              </a:rPr>
              <a:t> </a:t>
            </a:r>
            <a:endParaRPr sz="1200">
              <a:solidFill>
                <a:srgbClr val="70757A"/>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0"/>
          <p:cNvSpPr txBox="1"/>
          <p:nvPr>
            <p:ph idx="1" type="body"/>
          </p:nvPr>
        </p:nvSpPr>
        <p:spPr>
          <a:xfrm>
            <a:off x="421025" y="2196225"/>
            <a:ext cx="2037000" cy="282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Found: Argentina,Bolivia, India. </a:t>
            </a:r>
            <a:r>
              <a:rPr b="1" lang="en" sz="1200">
                <a:solidFill>
                  <a:srgbClr val="222222"/>
                </a:solidFill>
                <a:highlight>
                  <a:srgbClr val="FFFFFF"/>
                </a:highlight>
                <a:latin typeface="Arial"/>
                <a:ea typeface="Arial"/>
                <a:cs typeface="Arial"/>
                <a:sym typeface="Arial"/>
              </a:rPr>
              <a:t>Amethyst</a:t>
            </a:r>
            <a:r>
              <a:rPr lang="en" sz="1200">
                <a:solidFill>
                  <a:srgbClr val="222222"/>
                </a:solidFill>
                <a:highlight>
                  <a:srgbClr val="FFFFFF"/>
                </a:highlight>
                <a:latin typeface="Arial"/>
                <a:ea typeface="Arial"/>
                <a:cs typeface="Arial"/>
                <a:sym typeface="Arial"/>
              </a:rPr>
              <a:t> is a purple variety of quartz and owes its violet color to irradiation, impurities of iron and in some cases other transition metals, and the presence of other trace elements, which result in complex crystal lattice substitutions.</a:t>
            </a:r>
            <a:endParaRPr sz="1200"/>
          </a:p>
        </p:txBody>
      </p:sp>
      <p:sp>
        <p:nvSpPr>
          <p:cNvPr id="154" name="Google Shape;154;p20"/>
          <p:cNvSpPr txBox="1"/>
          <p:nvPr/>
        </p:nvSpPr>
        <p:spPr>
          <a:xfrm>
            <a:off x="2184825" y="500650"/>
            <a:ext cx="5018400" cy="4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Lato"/>
                <a:ea typeface="Lato"/>
                <a:cs typeface="Lato"/>
                <a:sym typeface="Lato"/>
              </a:rPr>
              <a:t>About The Minerals and Rocks</a:t>
            </a:r>
            <a:endParaRPr b="1" sz="2600">
              <a:latin typeface="Lato"/>
              <a:ea typeface="Lato"/>
              <a:cs typeface="Lato"/>
              <a:sym typeface="Lato"/>
            </a:endParaRPr>
          </a:p>
        </p:txBody>
      </p:sp>
      <p:pic>
        <p:nvPicPr>
          <p:cNvPr id="155" name="Google Shape;155;p20"/>
          <p:cNvPicPr preferRelativeResize="0"/>
          <p:nvPr/>
        </p:nvPicPr>
        <p:blipFill>
          <a:blip r:embed="rId3">
            <a:alphaModFix/>
          </a:blip>
          <a:stretch>
            <a:fillRect/>
          </a:stretch>
        </p:blipFill>
        <p:spPr>
          <a:xfrm>
            <a:off x="625850" y="920725"/>
            <a:ext cx="1384715" cy="923651"/>
          </a:xfrm>
          <a:prstGeom prst="rect">
            <a:avLst/>
          </a:prstGeom>
          <a:noFill/>
          <a:ln>
            <a:noFill/>
          </a:ln>
        </p:spPr>
      </p:pic>
      <p:sp>
        <p:nvSpPr>
          <p:cNvPr id="156" name="Google Shape;156;p20"/>
          <p:cNvSpPr txBox="1"/>
          <p:nvPr/>
        </p:nvSpPr>
        <p:spPr>
          <a:xfrm>
            <a:off x="751050" y="1889475"/>
            <a:ext cx="1172100" cy="3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Impact"/>
                <a:ea typeface="Impact"/>
                <a:cs typeface="Impact"/>
                <a:sym typeface="Impact"/>
              </a:rPr>
              <a:t>Amethyst</a:t>
            </a:r>
            <a:endParaRPr u="sng">
              <a:latin typeface="Impact"/>
              <a:ea typeface="Impact"/>
              <a:cs typeface="Impact"/>
              <a:sym typeface="Impact"/>
            </a:endParaRPr>
          </a:p>
        </p:txBody>
      </p:sp>
      <p:sp>
        <p:nvSpPr>
          <p:cNvPr id="157" name="Google Shape;157;p20"/>
          <p:cNvSpPr txBox="1"/>
          <p:nvPr/>
        </p:nvSpPr>
        <p:spPr>
          <a:xfrm>
            <a:off x="2708325" y="2401050"/>
            <a:ext cx="1763700" cy="28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Found: </a:t>
            </a:r>
            <a:r>
              <a:rPr lang="en" sz="1200">
                <a:solidFill>
                  <a:srgbClr val="FF0000"/>
                </a:solidFill>
                <a:latin typeface="Lato"/>
                <a:ea typeface="Lato"/>
                <a:cs typeface="Lato"/>
                <a:sym typeface="Lato"/>
              </a:rPr>
              <a:t>Canada</a:t>
            </a:r>
            <a:r>
              <a:rPr lang="en" sz="1200">
                <a:latin typeface="Lato"/>
                <a:ea typeface="Lato"/>
                <a:cs typeface="Lato"/>
                <a:sym typeface="Lato"/>
              </a:rPr>
              <a:t>, Botswana,</a:t>
            </a:r>
            <a:endParaRPr sz="1200">
              <a:latin typeface="Lato"/>
              <a:ea typeface="Lato"/>
              <a:cs typeface="Lato"/>
              <a:sym typeface="Lato"/>
            </a:endParaRPr>
          </a:p>
          <a:p>
            <a:pPr indent="0" lvl="0" marL="0" rtl="0" algn="l">
              <a:spcBef>
                <a:spcPts val="0"/>
              </a:spcBef>
              <a:spcAft>
                <a:spcPts val="0"/>
              </a:spcAft>
              <a:buNone/>
            </a:pPr>
            <a:r>
              <a:rPr lang="en" sz="1200">
                <a:latin typeface="Lato"/>
                <a:ea typeface="Lato"/>
                <a:cs typeface="Lato"/>
                <a:sym typeface="Lato"/>
              </a:rPr>
              <a:t>a</a:t>
            </a:r>
            <a:r>
              <a:rPr lang="en" sz="1200">
                <a:latin typeface="Lato"/>
                <a:ea typeface="Lato"/>
                <a:cs typeface="Lato"/>
                <a:sym typeface="Lato"/>
              </a:rPr>
              <a:t>nd USA.What is inside Diamond,</a:t>
            </a:r>
            <a:r>
              <a:rPr lang="en" sz="1200">
                <a:solidFill>
                  <a:srgbClr val="222222"/>
                </a:solidFill>
                <a:highlight>
                  <a:srgbClr val="FFFFFF"/>
                </a:highlight>
              </a:rPr>
              <a:t>The </a:t>
            </a:r>
            <a:r>
              <a:rPr b="1" lang="en" sz="1200">
                <a:solidFill>
                  <a:srgbClr val="222222"/>
                </a:solidFill>
                <a:highlight>
                  <a:srgbClr val="FFFFFF"/>
                </a:highlight>
              </a:rPr>
              <a:t>inside</a:t>
            </a:r>
            <a:r>
              <a:rPr lang="en" sz="1200">
                <a:solidFill>
                  <a:srgbClr val="222222"/>
                </a:solidFill>
                <a:highlight>
                  <a:srgbClr val="FFFFFF"/>
                </a:highlight>
              </a:rPr>
              <a:t> of a </a:t>
            </a:r>
            <a:r>
              <a:rPr b="1" lang="en" sz="1200">
                <a:solidFill>
                  <a:srgbClr val="222222"/>
                </a:solidFill>
                <a:highlight>
                  <a:srgbClr val="FFFFFF"/>
                </a:highlight>
              </a:rPr>
              <a:t>diamond</a:t>
            </a:r>
            <a:r>
              <a:rPr lang="en" sz="1200">
                <a:solidFill>
                  <a:srgbClr val="222222"/>
                </a:solidFill>
                <a:highlight>
                  <a:srgbClr val="FFFFFF"/>
                </a:highlight>
              </a:rPr>
              <a:t> usually has inclusions in it. Either dark parts of carbon material or parts of other minerals in it. It can also have crystals and cleavage marks </a:t>
            </a:r>
            <a:r>
              <a:rPr b="1" lang="en" sz="1200">
                <a:solidFill>
                  <a:srgbClr val="222222"/>
                </a:solidFill>
                <a:highlight>
                  <a:srgbClr val="FFFFFF"/>
                </a:highlight>
              </a:rPr>
              <a:t>inside</a:t>
            </a:r>
            <a:r>
              <a:rPr lang="en" sz="1200">
                <a:solidFill>
                  <a:srgbClr val="222222"/>
                </a:solidFill>
                <a:highlight>
                  <a:srgbClr val="FFFFFF"/>
                </a:highlight>
              </a:rPr>
              <a:t> too. The majority of </a:t>
            </a:r>
            <a:r>
              <a:rPr b="1" lang="en" sz="1200">
                <a:solidFill>
                  <a:srgbClr val="222222"/>
                </a:solidFill>
                <a:highlight>
                  <a:srgbClr val="FFFFFF"/>
                </a:highlight>
              </a:rPr>
              <a:t>diamonds</a:t>
            </a:r>
            <a:r>
              <a:rPr lang="en" sz="1200">
                <a:solidFill>
                  <a:srgbClr val="222222"/>
                </a:solidFill>
                <a:highlight>
                  <a:srgbClr val="FFFFFF"/>
                </a:highlight>
              </a:rPr>
              <a:t> have this.</a:t>
            </a:r>
            <a:endParaRPr sz="1200">
              <a:latin typeface="Lato"/>
              <a:ea typeface="Lato"/>
              <a:cs typeface="Lato"/>
              <a:sym typeface="Lato"/>
            </a:endParaRPr>
          </a:p>
        </p:txBody>
      </p:sp>
      <p:pic>
        <p:nvPicPr>
          <p:cNvPr id="158" name="Google Shape;158;p20"/>
          <p:cNvPicPr preferRelativeResize="0"/>
          <p:nvPr/>
        </p:nvPicPr>
        <p:blipFill>
          <a:blip r:embed="rId4">
            <a:alphaModFix/>
          </a:blip>
          <a:stretch>
            <a:fillRect/>
          </a:stretch>
        </p:blipFill>
        <p:spPr>
          <a:xfrm>
            <a:off x="2458025" y="1043463"/>
            <a:ext cx="1887964" cy="1019574"/>
          </a:xfrm>
          <a:prstGeom prst="rect">
            <a:avLst/>
          </a:prstGeom>
          <a:noFill/>
          <a:ln>
            <a:noFill/>
          </a:ln>
        </p:spPr>
      </p:pic>
      <p:sp>
        <p:nvSpPr>
          <p:cNvPr id="159" name="Google Shape;159;p20"/>
          <p:cNvSpPr txBox="1"/>
          <p:nvPr/>
        </p:nvSpPr>
        <p:spPr>
          <a:xfrm>
            <a:off x="3110400" y="2127950"/>
            <a:ext cx="1092600" cy="1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Impact"/>
                <a:ea typeface="Impact"/>
                <a:cs typeface="Impact"/>
                <a:sym typeface="Impact"/>
              </a:rPr>
              <a:t>Diamond</a:t>
            </a:r>
            <a:endParaRPr u="sng">
              <a:latin typeface="Impact"/>
              <a:ea typeface="Impact"/>
              <a:cs typeface="Impact"/>
              <a:sym typeface="Impact"/>
            </a:endParaRPr>
          </a:p>
        </p:txBody>
      </p:sp>
      <p:sp>
        <p:nvSpPr>
          <p:cNvPr id="160" name="Google Shape;160;p20"/>
          <p:cNvSpPr txBox="1"/>
          <p:nvPr/>
        </p:nvSpPr>
        <p:spPr>
          <a:xfrm>
            <a:off x="4860375" y="2674650"/>
            <a:ext cx="1866300" cy="101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Found: China, Australia,  Brazil and more! Bauxite is formed from a reddish clay called laterite.</a:t>
            </a:r>
            <a:endParaRPr sz="1200">
              <a:latin typeface="Lato"/>
              <a:ea typeface="Lato"/>
              <a:cs typeface="Lato"/>
              <a:sym typeface="Lato"/>
            </a:endParaRPr>
          </a:p>
        </p:txBody>
      </p:sp>
      <p:pic>
        <p:nvPicPr>
          <p:cNvPr id="161" name="Google Shape;161;p20"/>
          <p:cNvPicPr preferRelativeResize="0"/>
          <p:nvPr/>
        </p:nvPicPr>
        <p:blipFill>
          <a:blip r:embed="rId5">
            <a:alphaModFix/>
          </a:blip>
          <a:stretch>
            <a:fillRect/>
          </a:stretch>
        </p:blipFill>
        <p:spPr>
          <a:xfrm>
            <a:off x="4793451" y="931349"/>
            <a:ext cx="1866300" cy="1243817"/>
          </a:xfrm>
          <a:prstGeom prst="rect">
            <a:avLst/>
          </a:prstGeom>
          <a:noFill/>
          <a:ln>
            <a:noFill/>
          </a:ln>
        </p:spPr>
      </p:pic>
      <p:pic>
        <p:nvPicPr>
          <p:cNvPr id="162" name="Google Shape;162;p20"/>
          <p:cNvPicPr preferRelativeResize="0"/>
          <p:nvPr/>
        </p:nvPicPr>
        <p:blipFill>
          <a:blip r:embed="rId6">
            <a:alphaModFix/>
          </a:blip>
          <a:stretch>
            <a:fillRect/>
          </a:stretch>
        </p:blipFill>
        <p:spPr>
          <a:xfrm>
            <a:off x="6967517" y="931338"/>
            <a:ext cx="1658435" cy="1243826"/>
          </a:xfrm>
          <a:prstGeom prst="rect">
            <a:avLst/>
          </a:prstGeom>
          <a:noFill/>
          <a:ln>
            <a:noFill/>
          </a:ln>
        </p:spPr>
      </p:pic>
      <p:sp>
        <p:nvSpPr>
          <p:cNvPr id="163" name="Google Shape;163;p20"/>
          <p:cNvSpPr txBox="1"/>
          <p:nvPr/>
        </p:nvSpPr>
        <p:spPr>
          <a:xfrm>
            <a:off x="6961975" y="2674650"/>
            <a:ext cx="1763700" cy="25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Found: China,USA,</a:t>
            </a:r>
            <a:endParaRPr sz="1200">
              <a:latin typeface="Lato"/>
              <a:ea typeface="Lato"/>
              <a:cs typeface="Lato"/>
              <a:sym typeface="Lato"/>
            </a:endParaRPr>
          </a:p>
          <a:p>
            <a:pPr indent="0" lvl="0" marL="0" rtl="0" algn="l">
              <a:spcBef>
                <a:spcPts val="0"/>
              </a:spcBef>
              <a:spcAft>
                <a:spcPts val="0"/>
              </a:spcAft>
              <a:buNone/>
            </a:pPr>
            <a:r>
              <a:rPr lang="en" sz="1200">
                <a:latin typeface="Lato"/>
                <a:ea typeface="Lato"/>
                <a:cs typeface="Lato"/>
                <a:sym typeface="Lato"/>
              </a:rPr>
              <a:t>Germany.Did you know that if you melt sand you will get glass.</a:t>
            </a:r>
            <a:endParaRPr sz="1200">
              <a:latin typeface="Lato"/>
              <a:ea typeface="Lato"/>
              <a:cs typeface="Lato"/>
              <a:sym typeface="Lato"/>
            </a:endParaRPr>
          </a:p>
        </p:txBody>
      </p:sp>
      <p:sp>
        <p:nvSpPr>
          <p:cNvPr id="164" name="Google Shape;164;p20"/>
          <p:cNvSpPr txBox="1"/>
          <p:nvPr/>
        </p:nvSpPr>
        <p:spPr>
          <a:xfrm>
            <a:off x="5207475" y="2127938"/>
            <a:ext cx="1172100" cy="1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Impact"/>
                <a:ea typeface="Impact"/>
                <a:cs typeface="Impact"/>
                <a:sym typeface="Impact"/>
              </a:rPr>
              <a:t>Bauxite</a:t>
            </a:r>
            <a:endParaRPr u="sng">
              <a:latin typeface="Impact"/>
              <a:ea typeface="Impact"/>
              <a:cs typeface="Impact"/>
              <a:sym typeface="Impact"/>
            </a:endParaRPr>
          </a:p>
        </p:txBody>
      </p:sp>
      <p:sp>
        <p:nvSpPr>
          <p:cNvPr id="165" name="Google Shape;165;p20"/>
          <p:cNvSpPr txBox="1"/>
          <p:nvPr/>
        </p:nvSpPr>
        <p:spPr>
          <a:xfrm>
            <a:off x="7297525" y="2196075"/>
            <a:ext cx="1092600" cy="1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Impact"/>
                <a:ea typeface="Impact"/>
                <a:cs typeface="Impact"/>
                <a:sym typeface="Impact"/>
              </a:rPr>
              <a:t> Glass</a:t>
            </a:r>
            <a:endParaRPr u="sng">
              <a:latin typeface="Impact"/>
              <a:ea typeface="Impact"/>
              <a:cs typeface="Impact"/>
              <a:sym typeface="Impac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1"/>
          <p:cNvSpPr txBox="1"/>
          <p:nvPr>
            <p:ph type="title"/>
          </p:nvPr>
        </p:nvSpPr>
        <p:spPr>
          <a:xfrm>
            <a:off x="-1089800" y="563675"/>
            <a:ext cx="7328400" cy="474600"/>
          </a:xfrm>
          <a:prstGeom prst="rect">
            <a:avLst/>
          </a:prstGeom>
        </p:spPr>
        <p:txBody>
          <a:bodyPr anchorCtr="0" anchor="t" bIns="91425" lIns="91425" spcFirstLastPara="1" rIns="91425" wrap="square" tIns="91425">
            <a:noAutofit/>
          </a:bodyPr>
          <a:lstStyle/>
          <a:p>
            <a:pPr indent="0" lvl="0" marL="1828800" rtl="0" algn="l">
              <a:spcBef>
                <a:spcPts val="0"/>
              </a:spcBef>
              <a:spcAft>
                <a:spcPts val="0"/>
              </a:spcAft>
              <a:buNone/>
            </a:pPr>
            <a:r>
              <a:rPr lang="en"/>
              <a:t>About The Rocks and Minerals</a:t>
            </a:r>
            <a:endParaRPr/>
          </a:p>
        </p:txBody>
      </p:sp>
      <p:pic>
        <p:nvPicPr>
          <p:cNvPr id="171" name="Google Shape;171;p21"/>
          <p:cNvPicPr preferRelativeResize="0"/>
          <p:nvPr/>
        </p:nvPicPr>
        <p:blipFill>
          <a:blip r:embed="rId3">
            <a:alphaModFix/>
          </a:blip>
          <a:stretch>
            <a:fillRect/>
          </a:stretch>
        </p:blipFill>
        <p:spPr>
          <a:xfrm>
            <a:off x="949200" y="1516850"/>
            <a:ext cx="1347000" cy="816125"/>
          </a:xfrm>
          <a:prstGeom prst="rect">
            <a:avLst/>
          </a:prstGeom>
          <a:noFill/>
          <a:ln>
            <a:noFill/>
          </a:ln>
        </p:spPr>
      </p:pic>
      <p:sp>
        <p:nvSpPr>
          <p:cNvPr id="172" name="Google Shape;172;p21"/>
          <p:cNvSpPr txBox="1"/>
          <p:nvPr/>
        </p:nvSpPr>
        <p:spPr>
          <a:xfrm>
            <a:off x="443450" y="2421600"/>
            <a:ext cx="2160000" cy="263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latin typeface="Impact"/>
                <a:ea typeface="Impact"/>
                <a:cs typeface="Impact"/>
                <a:sym typeface="Impact"/>
              </a:rPr>
              <a:t>Gold</a:t>
            </a:r>
            <a:endParaRPr sz="1100" u="sng">
              <a:latin typeface="Impact"/>
              <a:ea typeface="Impact"/>
              <a:cs typeface="Impact"/>
              <a:sym typeface="Impact"/>
            </a:endParaRPr>
          </a:p>
          <a:p>
            <a:pPr indent="0" lvl="0" marL="0" rtl="0" algn="l">
              <a:spcBef>
                <a:spcPts val="0"/>
              </a:spcBef>
              <a:spcAft>
                <a:spcPts val="0"/>
              </a:spcAft>
              <a:buNone/>
            </a:pPr>
            <a:r>
              <a:t/>
            </a:r>
            <a:endParaRPr sz="1100">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Found: China, </a:t>
            </a:r>
            <a:r>
              <a:rPr lang="en">
                <a:solidFill>
                  <a:srgbClr val="FF0000"/>
                </a:solidFill>
                <a:latin typeface="Lato"/>
                <a:ea typeface="Lato"/>
                <a:cs typeface="Lato"/>
                <a:sym typeface="Lato"/>
              </a:rPr>
              <a:t>Canada</a:t>
            </a:r>
            <a:r>
              <a:rPr lang="en">
                <a:latin typeface="Lato"/>
                <a:ea typeface="Lato"/>
                <a:cs typeface="Lato"/>
                <a:sym typeface="Lato"/>
              </a:rPr>
              <a:t>, and Peru. Gold is formed from magma. When the magma flows through the mud and burns the rock then the atoms in the rock turns into a hard material called metal then it gets its colour gold.</a:t>
            </a:r>
            <a:endParaRPr>
              <a:latin typeface="Lato"/>
              <a:ea typeface="Lato"/>
              <a:cs typeface="Lato"/>
              <a:sym typeface="Lato"/>
            </a:endParaRPr>
          </a:p>
        </p:txBody>
      </p:sp>
      <p:pic>
        <p:nvPicPr>
          <p:cNvPr id="173" name="Google Shape;173;p21"/>
          <p:cNvPicPr preferRelativeResize="0"/>
          <p:nvPr/>
        </p:nvPicPr>
        <p:blipFill>
          <a:blip r:embed="rId4">
            <a:alphaModFix/>
          </a:blip>
          <a:stretch>
            <a:fillRect/>
          </a:stretch>
        </p:blipFill>
        <p:spPr>
          <a:xfrm>
            <a:off x="2965875" y="1516850"/>
            <a:ext cx="1227925" cy="816125"/>
          </a:xfrm>
          <a:prstGeom prst="rect">
            <a:avLst/>
          </a:prstGeom>
          <a:noFill/>
          <a:ln>
            <a:noFill/>
          </a:ln>
        </p:spPr>
      </p:pic>
      <p:sp>
        <p:nvSpPr>
          <p:cNvPr id="174" name="Google Shape;174;p21"/>
          <p:cNvSpPr txBox="1"/>
          <p:nvPr/>
        </p:nvSpPr>
        <p:spPr>
          <a:xfrm>
            <a:off x="4939725" y="2421600"/>
            <a:ext cx="1347000" cy="2721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u="sng">
                <a:latin typeface="Impact"/>
                <a:ea typeface="Impact"/>
                <a:cs typeface="Impact"/>
                <a:sym typeface="Impact"/>
              </a:rPr>
              <a:t>Quartz</a:t>
            </a:r>
            <a:endParaRPr sz="1100" u="sng">
              <a:latin typeface="Impact"/>
              <a:ea typeface="Impact"/>
              <a:cs typeface="Impact"/>
              <a:sym typeface="Impact"/>
            </a:endParaRPr>
          </a:p>
          <a:p>
            <a:pPr indent="0" lvl="0" marL="0" rtl="0" algn="ctr">
              <a:lnSpc>
                <a:spcPct val="115000"/>
              </a:lnSpc>
              <a:spcBef>
                <a:spcPts val="1600"/>
              </a:spcBef>
              <a:spcAft>
                <a:spcPts val="1600"/>
              </a:spcAft>
              <a:buNone/>
            </a:pPr>
            <a:r>
              <a:rPr lang="en">
                <a:latin typeface="Lato"/>
                <a:ea typeface="Lato"/>
                <a:cs typeface="Lato"/>
                <a:sym typeface="Lato"/>
              </a:rPr>
              <a:t>The largest producers of quartz are USA, and Brazil. </a:t>
            </a:r>
            <a:r>
              <a:rPr lang="en">
                <a:latin typeface="Lato"/>
                <a:ea typeface="Lato"/>
                <a:cs typeface="Lato"/>
                <a:sym typeface="Lato"/>
              </a:rPr>
              <a:t>Quartz is a mineral composed of silicon and oxygen atoms.</a:t>
            </a:r>
            <a:endParaRPr>
              <a:latin typeface="Lato"/>
              <a:ea typeface="Lato"/>
              <a:cs typeface="Lato"/>
              <a:sym typeface="Lato"/>
            </a:endParaRPr>
          </a:p>
        </p:txBody>
      </p:sp>
      <p:pic>
        <p:nvPicPr>
          <p:cNvPr id="175" name="Google Shape;175;p21"/>
          <p:cNvPicPr preferRelativeResize="0"/>
          <p:nvPr/>
        </p:nvPicPr>
        <p:blipFill>
          <a:blip r:embed="rId5">
            <a:alphaModFix/>
          </a:blip>
          <a:stretch>
            <a:fillRect/>
          </a:stretch>
        </p:blipFill>
        <p:spPr>
          <a:xfrm>
            <a:off x="4939736" y="1516850"/>
            <a:ext cx="1298778" cy="904753"/>
          </a:xfrm>
          <a:prstGeom prst="rect">
            <a:avLst/>
          </a:prstGeom>
          <a:noFill/>
          <a:ln>
            <a:noFill/>
          </a:ln>
        </p:spPr>
      </p:pic>
      <p:pic>
        <p:nvPicPr>
          <p:cNvPr id="176" name="Google Shape;176;p21"/>
          <p:cNvPicPr preferRelativeResize="0"/>
          <p:nvPr/>
        </p:nvPicPr>
        <p:blipFill>
          <a:blip r:embed="rId6">
            <a:alphaModFix/>
          </a:blip>
          <a:stretch>
            <a:fillRect/>
          </a:stretch>
        </p:blipFill>
        <p:spPr>
          <a:xfrm>
            <a:off x="6639050" y="1628736"/>
            <a:ext cx="1904425" cy="2856638"/>
          </a:xfrm>
          <a:prstGeom prst="rect">
            <a:avLst/>
          </a:prstGeom>
          <a:noFill/>
          <a:ln>
            <a:noFill/>
          </a:ln>
        </p:spPr>
      </p:pic>
      <p:sp>
        <p:nvSpPr>
          <p:cNvPr id="177" name="Google Shape;177;p21"/>
          <p:cNvSpPr txBox="1"/>
          <p:nvPr/>
        </p:nvSpPr>
        <p:spPr>
          <a:xfrm>
            <a:off x="6744600" y="1947000"/>
            <a:ext cx="9213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Silicon</a:t>
            </a:r>
            <a:endParaRPr>
              <a:solidFill>
                <a:srgbClr val="FFFFFF"/>
              </a:solidFill>
              <a:latin typeface="Lato"/>
              <a:ea typeface="Lato"/>
              <a:cs typeface="Lato"/>
              <a:sym typeface="Lato"/>
            </a:endParaRPr>
          </a:p>
        </p:txBody>
      </p:sp>
      <p:sp>
        <p:nvSpPr>
          <p:cNvPr id="178" name="Google Shape;178;p21"/>
          <p:cNvSpPr txBox="1"/>
          <p:nvPr/>
        </p:nvSpPr>
        <p:spPr>
          <a:xfrm>
            <a:off x="2694225" y="2772300"/>
            <a:ext cx="1989900" cy="22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Found: Russia,</a:t>
            </a:r>
            <a:r>
              <a:rPr lang="en">
                <a:solidFill>
                  <a:srgbClr val="FF0000"/>
                </a:solidFill>
                <a:latin typeface="Lato"/>
                <a:ea typeface="Lato"/>
                <a:cs typeface="Lato"/>
                <a:sym typeface="Lato"/>
              </a:rPr>
              <a:t> Canada</a:t>
            </a:r>
            <a:r>
              <a:rPr lang="en">
                <a:latin typeface="Lato"/>
                <a:ea typeface="Lato"/>
                <a:cs typeface="Lato"/>
                <a:sym typeface="Lato"/>
              </a:rPr>
              <a:t>,</a:t>
            </a:r>
            <a:r>
              <a:rPr lang="en">
                <a:solidFill>
                  <a:srgbClr val="FF0000"/>
                </a:solidFill>
                <a:latin typeface="Lato"/>
                <a:ea typeface="Lato"/>
                <a:cs typeface="Lato"/>
                <a:sym typeface="Lato"/>
              </a:rPr>
              <a:t> </a:t>
            </a:r>
            <a:r>
              <a:rPr lang="en">
                <a:latin typeface="Lato"/>
                <a:ea typeface="Lato"/>
                <a:cs typeface="Lato"/>
                <a:sym typeface="Lato"/>
              </a:rPr>
              <a:t>and </a:t>
            </a:r>
            <a:r>
              <a:rPr lang="en">
                <a:latin typeface="Lato"/>
                <a:ea typeface="Lato"/>
                <a:cs typeface="Lato"/>
                <a:sym typeface="Lato"/>
              </a:rPr>
              <a:t>Australia </a:t>
            </a:r>
            <a:r>
              <a:rPr lang="en">
                <a:latin typeface="Lato"/>
                <a:ea typeface="Lato"/>
                <a:cs typeface="Lato"/>
                <a:sym typeface="Lato"/>
              </a:rPr>
              <a:t>. What is inside silver, “well” pure silver is only 0.1% copper. Can you </a:t>
            </a:r>
            <a:r>
              <a:rPr lang="en">
                <a:latin typeface="Lato"/>
                <a:ea typeface="Lato"/>
                <a:cs typeface="Lato"/>
                <a:sym typeface="Lato"/>
              </a:rPr>
              <a:t>believe</a:t>
            </a:r>
            <a:r>
              <a:rPr lang="en">
                <a:latin typeface="Lato"/>
                <a:ea typeface="Lato"/>
                <a:cs typeface="Lato"/>
                <a:sym typeface="Lato"/>
              </a:rPr>
              <a:t> it.</a:t>
            </a:r>
            <a:endParaRPr>
              <a:latin typeface="Lato"/>
              <a:ea typeface="Lato"/>
              <a:cs typeface="Lato"/>
              <a:sym typeface="Lato"/>
            </a:endParaRPr>
          </a:p>
        </p:txBody>
      </p:sp>
      <p:sp>
        <p:nvSpPr>
          <p:cNvPr id="179" name="Google Shape;179;p21"/>
          <p:cNvSpPr txBox="1"/>
          <p:nvPr/>
        </p:nvSpPr>
        <p:spPr>
          <a:xfrm>
            <a:off x="3184075" y="2421600"/>
            <a:ext cx="642900" cy="3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latin typeface="Impact"/>
                <a:ea typeface="Impact"/>
                <a:cs typeface="Impact"/>
                <a:sym typeface="Impact"/>
              </a:rPr>
              <a:t>Silver</a:t>
            </a:r>
            <a:endParaRPr sz="1200" u="sng">
              <a:latin typeface="Impact"/>
              <a:ea typeface="Impact"/>
              <a:cs typeface="Impact"/>
              <a:sym typeface="Impact"/>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